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56" r:id="rId3"/>
    <p:sldId id="291" r:id="rId4"/>
    <p:sldId id="303" r:id="rId5"/>
    <p:sldId id="290" r:id="rId6"/>
    <p:sldId id="260" r:id="rId7"/>
    <p:sldId id="300" r:id="rId8"/>
    <p:sldId id="302" r:id="rId9"/>
    <p:sldId id="264" r:id="rId10"/>
    <p:sldId id="296" r:id="rId11"/>
    <p:sldId id="298" r:id="rId12"/>
    <p:sldId id="306" r:id="rId13"/>
    <p:sldId id="307" r:id="rId14"/>
    <p:sldId id="294" r:id="rId15"/>
    <p:sldId id="297" r:id="rId16"/>
    <p:sldId id="305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F. Lorenz" initials="DFL" lastIdx="2" clrIdx="0">
    <p:extLst>
      <p:ext uri="{19B8F6BF-5375-455C-9EA6-DF929625EA0E}">
        <p15:presenceInfo xmlns:p15="http://schemas.microsoft.com/office/powerpoint/2012/main" userId="Daniel F. Lore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84594" autoAdjust="0"/>
  </p:normalViewPr>
  <p:slideViewPr>
    <p:cSldViewPr snapToGrid="0">
      <p:cViewPr varScale="1">
        <p:scale>
          <a:sx n="64" d="100"/>
          <a:sy n="64" d="100"/>
        </p:scale>
        <p:origin x="1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4AB29-C8CA-4480-AC9C-213E0BE46FA0}" type="datetimeFigureOut">
              <a:rPr lang="de-DE" smtClean="0"/>
              <a:t>10.11.2023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7C8D-BFFE-4A63-8680-BE360B07F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15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Deutsche Perspektive; Kontextualisierung von Auslandskatastrophenhilfe/humanitäre Hilfe; Katastrophenschutz Inland/Ausland im Angesicht der Entwicklungen der letzten zehn Jahre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67C8D-BFFE-4A63-8680-BE360B07F9A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75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„Einfache Katastrophen“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67C8D-BFFE-4A63-8680-BE360B07F9A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12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„Bewaffnete humanitäre Hilfe“ </a:t>
            </a:r>
          </a:p>
          <a:p>
            <a:r>
              <a:rPr lang="de-DE" sz="1600" dirty="0"/>
              <a:t>Ende Kalter Krieg und Beginn von Einsätzen in komplexen humanitären Notlagen, bewaffnete Konflikte, Staatsversagen (z.B. UN-</a:t>
            </a:r>
            <a:r>
              <a:rPr lang="de-DE" sz="1600" dirty="0" err="1"/>
              <a:t>Peacekeeping</a:t>
            </a:r>
            <a:r>
              <a:rPr lang="de-DE" sz="1600" dirty="0"/>
              <a:t>-Einsätze) in den 1990ern, „bewaffneter Humanitarismus“: </a:t>
            </a:r>
          </a:p>
          <a:p>
            <a:pPr lvl="1"/>
            <a:r>
              <a:rPr lang="de-DE" sz="1400" dirty="0"/>
              <a:t>Völkermord in Ruanda/Flüchtlingscamps in </a:t>
            </a:r>
            <a:r>
              <a:rPr lang="de-DE" sz="1400" dirty="0" err="1"/>
              <a:t>Ostzaire</a:t>
            </a:r>
            <a:r>
              <a:rPr lang="de-DE" sz="1400" dirty="0"/>
              <a:t>/Goma als Rückzugsort von Tätern</a:t>
            </a:r>
          </a:p>
          <a:p>
            <a:pPr lvl="1"/>
            <a:r>
              <a:rPr lang="de-DE" sz="1400" dirty="0"/>
              <a:t>Bosnien 1992-1995 und Kosovo 1999</a:t>
            </a:r>
          </a:p>
          <a:p>
            <a:pPr marL="24110" indent="0">
              <a:buNone/>
            </a:pPr>
            <a:endParaRPr lang="de-DE" sz="1600" dirty="0"/>
          </a:p>
          <a:p>
            <a:pPr marL="24110" indent="0">
              <a:buNone/>
            </a:pPr>
            <a:r>
              <a:rPr lang="de-DE" sz="1600" dirty="0"/>
              <a:t>„</a:t>
            </a:r>
            <a:r>
              <a:rPr lang="de-DE" sz="1600" dirty="0" err="1"/>
              <a:t>Versicherheitlichte</a:t>
            </a:r>
            <a:r>
              <a:rPr lang="de-DE" sz="1600" dirty="0"/>
              <a:t>  humanitäre Hilfe“ </a:t>
            </a:r>
          </a:p>
          <a:p>
            <a:r>
              <a:rPr lang="de-DE" sz="1600" dirty="0"/>
              <a:t>9/11/2001: Anschläge Word-Trade-</a:t>
            </a:r>
            <a:r>
              <a:rPr lang="de-DE" sz="1600" dirty="0" err="1"/>
              <a:t>Centre</a:t>
            </a:r>
            <a:r>
              <a:rPr lang="de-DE" sz="1600" dirty="0"/>
              <a:t> sowie „Krieg gegen den Terror“ = </a:t>
            </a:r>
            <a:r>
              <a:rPr lang="de-DE" sz="1600" dirty="0" err="1"/>
              <a:t>Versicherheitlichung</a:t>
            </a:r>
            <a:r>
              <a:rPr lang="de-DE" sz="1600" dirty="0"/>
              <a:t> der humanitären Hilfe; Zunehmende Vermischung von Sicherheits- und Außenpolitik mit humanitärer Hilfe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EEF1C-C774-4EA1-B89C-CE5B98A429C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47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Kritik an „kolonialen“ Gedanken, wenig Einbezug der lokalen Bevölkerung, Kulturen etc.; </a:t>
            </a:r>
            <a:r>
              <a:rPr lang="de-DE" dirty="0" err="1"/>
              <a:t>Mißbrauch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localization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debate</a:t>
            </a:r>
            <a:r>
              <a:rPr lang="de-DE" dirty="0">
                <a:sym typeface="Wingdings" panose="05000000000000000000" pitchFamily="2" charset="2"/>
              </a:rPr>
              <a:t>; do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harm</a:t>
            </a:r>
            <a:r>
              <a:rPr lang="de-DE" dirty="0">
                <a:sym typeface="Wingdings" panose="05000000000000000000" pitchFamily="2" charset="2"/>
              </a:rPr>
              <a:t> Debatten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67C8D-BFFE-4A63-8680-BE360B07F9A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5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67C8D-BFFE-4A63-8680-BE360B07F9A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8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-36512" y="6525782"/>
            <a:ext cx="9180512" cy="332218"/>
          </a:xfrm>
          <a:prstGeom prst="rect">
            <a:avLst/>
          </a:prstGeom>
          <a:solidFill>
            <a:srgbClr val="F2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888" y="1363653"/>
            <a:ext cx="6643781" cy="332219"/>
          </a:xfrm>
        </p:spPr>
        <p:txBody>
          <a:bodyPr>
            <a:noAutofit/>
          </a:bodyPr>
          <a:lstStyle>
            <a:lvl1pPr>
              <a:defRPr sz="135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2922" y="2179532"/>
            <a:ext cx="8229600" cy="4202237"/>
          </a:xfrm>
        </p:spPr>
        <p:txBody>
          <a:bodyPr/>
          <a:lstStyle>
            <a:lvl1pPr>
              <a:spcAft>
                <a:spcPts val="506"/>
              </a:spcAft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9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35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6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>
            <a:normAutofit/>
          </a:bodyPr>
          <a:lstStyle>
            <a:lvl1pPr>
              <a:defRPr sz="1519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0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35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8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65129"/>
            <a:ext cx="633670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8650" y="2060575"/>
            <a:ext cx="7886700" cy="38163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2576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65129"/>
            <a:ext cx="633670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8650" y="2060575"/>
            <a:ext cx="7886700" cy="38163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19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-36512" y="6525782"/>
            <a:ext cx="9180512" cy="332218"/>
          </a:xfrm>
          <a:prstGeom prst="rect">
            <a:avLst/>
          </a:prstGeom>
          <a:solidFill>
            <a:srgbClr val="F2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944" y="513502"/>
            <a:ext cx="8229600" cy="74519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2922" y="1428128"/>
            <a:ext cx="8229600" cy="4953638"/>
          </a:xfrm>
        </p:spPr>
        <p:txBody>
          <a:bodyPr/>
          <a:lstStyle>
            <a:lvl1pPr>
              <a:spcAft>
                <a:spcPts val="506"/>
              </a:spcAft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6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 sz="1856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6" name="Picture 24" descr="Logo_RGB_300dpi">
            <a:extLst>
              <a:ext uri="{FF2B5EF4-FFF2-40B4-BE49-F238E27FC236}">
                <a16:creationId xmlns:a16="http://schemas.microsoft.com/office/drawing/2014/main" id="{DA4D2912-68CD-4EF6-9265-42CCA717E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812" y="260648"/>
            <a:ext cx="2772612" cy="73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1688" b="1" cap="sm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61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35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16838"/>
            <a:ext cx="4038600" cy="4209331"/>
          </a:xfrm>
        </p:spPr>
        <p:txBody>
          <a:bodyPr/>
          <a:lstStyle>
            <a:lvl1pPr>
              <a:spcAft>
                <a:spcPts val="254"/>
              </a:spcAft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838"/>
            <a:ext cx="4038600" cy="4209331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2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0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 sz="1856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8582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35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38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50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14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35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1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>
            <a:normAutofit/>
          </a:bodyPr>
          <a:lstStyle>
            <a:lvl1pPr>
              <a:defRPr sz="1519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26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35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52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65129"/>
            <a:ext cx="633670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8650" y="2060575"/>
            <a:ext cx="7886700" cy="38163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5464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65129"/>
            <a:ext cx="633670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8650" y="2060575"/>
            <a:ext cx="7886700" cy="38163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75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1688" b="1" cap="sm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5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35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16838"/>
            <a:ext cx="4038600" cy="4209331"/>
          </a:xfrm>
        </p:spPr>
        <p:txBody>
          <a:bodyPr/>
          <a:lstStyle>
            <a:lvl1pPr>
              <a:spcAft>
                <a:spcPts val="254"/>
              </a:spcAft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838"/>
            <a:ext cx="4038600" cy="4209331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5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35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9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endParaRPr lang="de-DE" sz="76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85763">
              <a:defRPr/>
            </a:pPr>
            <a:fld id="{CC3E6135-53B3-4466-A5BE-C645D5C2A73B}" type="slidenum">
              <a:rPr lang="de-DE" sz="760" smtClean="0">
                <a:solidFill>
                  <a:prstClr val="black"/>
                </a:solidFill>
              </a:rPr>
              <a:pPr defTabSz="385763">
                <a:defRPr/>
              </a:pPr>
              <a:t>‹Nr.›</a:t>
            </a:fld>
            <a:endParaRPr lang="de-DE" sz="76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2922" y="1478078"/>
            <a:ext cx="8229600" cy="582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2922" y="2132856"/>
            <a:ext cx="8229600" cy="4248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-36512" y="6551878"/>
            <a:ext cx="9180512" cy="306125"/>
          </a:xfrm>
          <a:prstGeom prst="rect">
            <a:avLst/>
          </a:prstGeom>
          <a:solidFill>
            <a:srgbClr val="F2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1" y="2760"/>
            <a:ext cx="9180512" cy="247957"/>
          </a:xfrm>
          <a:prstGeom prst="rect">
            <a:avLst/>
          </a:prstGeom>
          <a:solidFill>
            <a:srgbClr val="F2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leichschenkliges Dreieck 7"/>
          <p:cNvSpPr/>
          <p:nvPr userDrawn="1"/>
        </p:nvSpPr>
        <p:spPr>
          <a:xfrm rot="16200000">
            <a:off x="7856316" y="845174"/>
            <a:ext cx="1891804" cy="683566"/>
          </a:xfrm>
          <a:prstGeom prst="triangle">
            <a:avLst>
              <a:gd name="adj" fmla="val 70940"/>
            </a:avLst>
          </a:prstGeom>
          <a:solidFill>
            <a:srgbClr val="9AB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21E3A27-5165-45FE-8C07-CDFFF62C9E6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8" y="373527"/>
            <a:ext cx="906115" cy="7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385763" rtl="0" eaLnBrk="1" latinLnBrk="0" hangingPunct="1">
        <a:spcBef>
          <a:spcPct val="0"/>
        </a:spcBef>
        <a:buNone/>
        <a:defRPr sz="1350" kern="1200" cap="sm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61" indent="-144661" algn="l" defTabSz="385763" rtl="0" eaLnBrk="1" latinLnBrk="0" hangingPunct="1">
        <a:spcBef>
          <a:spcPct val="20000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385763" rtl="0" eaLnBrk="1" latinLnBrk="0" hangingPunct="1">
        <a:spcBef>
          <a:spcPct val="20000"/>
        </a:spcBef>
        <a:buFont typeface="Wingdings" charset="2"/>
        <a:buChar char="§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spcBef>
          <a:spcPct val="20000"/>
        </a:spcBef>
        <a:buFont typeface="Symbol" charset="2"/>
        <a:buChar char="-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2922" y="1478078"/>
            <a:ext cx="8229600" cy="582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2922" y="2132856"/>
            <a:ext cx="8229600" cy="4248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-36512" y="6551878"/>
            <a:ext cx="9180512" cy="306125"/>
          </a:xfrm>
          <a:prstGeom prst="rect">
            <a:avLst/>
          </a:prstGeom>
          <a:solidFill>
            <a:srgbClr val="F2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1" y="2760"/>
            <a:ext cx="9180512" cy="247957"/>
          </a:xfrm>
          <a:prstGeom prst="rect">
            <a:avLst/>
          </a:prstGeom>
          <a:solidFill>
            <a:srgbClr val="F2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leichschenkliges Dreieck 7"/>
          <p:cNvSpPr/>
          <p:nvPr userDrawn="1"/>
        </p:nvSpPr>
        <p:spPr>
          <a:xfrm rot="16200000">
            <a:off x="7856316" y="845174"/>
            <a:ext cx="1891804" cy="683566"/>
          </a:xfrm>
          <a:prstGeom prst="triangle">
            <a:avLst>
              <a:gd name="adj" fmla="val 70940"/>
            </a:avLst>
          </a:prstGeom>
          <a:solidFill>
            <a:srgbClr val="9AB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21E3A27-5165-45FE-8C07-CDFFF62C9E6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8" y="373527"/>
            <a:ext cx="906115" cy="7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385763" rtl="0" eaLnBrk="1" latinLnBrk="0" hangingPunct="1">
        <a:spcBef>
          <a:spcPct val="0"/>
        </a:spcBef>
        <a:buNone/>
        <a:defRPr sz="1350" kern="1200" cap="sm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61" indent="-144661" algn="l" defTabSz="385763" rtl="0" eaLnBrk="1" latinLnBrk="0" hangingPunct="1">
        <a:spcBef>
          <a:spcPct val="20000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385763" rtl="0" eaLnBrk="1" latinLnBrk="0" hangingPunct="1">
        <a:spcBef>
          <a:spcPct val="20000"/>
        </a:spcBef>
        <a:buFont typeface="Wingdings" charset="2"/>
        <a:buChar char="§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spcBef>
          <a:spcPct val="20000"/>
        </a:spcBef>
        <a:buFont typeface="Symbol" charset="2"/>
        <a:buChar char="-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54F202-A37E-F9BD-08F4-CDDE9C0EE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03048"/>
            <a:ext cx="7772400" cy="1470025"/>
          </a:xfrm>
        </p:spPr>
        <p:txBody>
          <a:bodyPr/>
          <a:lstStyle/>
          <a:p>
            <a:r>
              <a:rPr lang="de-DE" sz="3200" b="1" dirty="0"/>
              <a:t>Perspektiven der Wissenschaft auf die Katastrophenhilfe und –</a:t>
            </a:r>
            <a:r>
              <a:rPr lang="de-DE" sz="3200" b="1" dirty="0" err="1"/>
              <a:t>bewältigung</a:t>
            </a:r>
            <a:r>
              <a:rPr lang="de-DE" sz="3200" b="1" dirty="0"/>
              <a:t> im Ausland und Inland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8F16EA4-414C-51AA-281E-7A5E7AF36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15817"/>
          </a:xfrm>
        </p:spPr>
        <p:txBody>
          <a:bodyPr>
            <a:normAutofit lnSpcReduction="10000"/>
          </a:bodyPr>
          <a:lstStyle/>
          <a:p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Cordula Dittmer </a:t>
            </a:r>
          </a:p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(&amp; Daniel F. Lorenz) </a:t>
            </a:r>
          </a:p>
          <a:p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Katastrophenforschungsstelle (KFS) </a:t>
            </a:r>
          </a:p>
          <a:p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Freie Universität Berlin </a:t>
            </a:r>
          </a:p>
          <a:p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Praxisaustausch: Katastrophenhilfe und –</a:t>
            </a:r>
            <a:r>
              <a:rPr lang="de-DE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bewältigung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Ausland und Inland – Ein </a:t>
            </a:r>
            <a:r>
              <a:rPr lang="de-DE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Vorevent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der Fachtagung Katastrophenvorsorge 2024</a:t>
            </a:r>
          </a:p>
          <a:p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 November 2023, Köln </a:t>
            </a:r>
          </a:p>
        </p:txBody>
      </p:sp>
    </p:spTree>
    <p:extLst>
      <p:ext uri="{BB962C8B-B14F-4D97-AF65-F5344CB8AC3E}">
        <p14:creationId xmlns:p14="http://schemas.microsoft.com/office/powerpoint/2010/main" val="143069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9ED956-98EE-4B92-C8A3-E7AAF542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87" y="1572009"/>
            <a:ext cx="6643781" cy="332219"/>
          </a:xfrm>
        </p:spPr>
        <p:txBody>
          <a:bodyPr/>
          <a:lstStyle/>
          <a:p>
            <a:r>
              <a:rPr lang="de-DE" sz="2400" b="1" dirty="0"/>
              <a:t>Worüber reden wir in der Neuen Welt?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D32819-73C5-0FB1-3CAB-5AE4E7B6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22" y="4187952"/>
            <a:ext cx="8229600" cy="2193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b="1" dirty="0"/>
              <a:t>Beispiel 1: Flüchtlingslage 2015/16 </a:t>
            </a:r>
          </a:p>
          <a:p>
            <a:pPr marL="192882" lvl="1" indent="0">
              <a:spcBef>
                <a:spcPts val="0"/>
              </a:spcBef>
              <a:buNone/>
            </a:pPr>
            <a:r>
              <a:rPr lang="en-US" sz="1600" b="1" dirty="0"/>
              <a:t>a) </a:t>
            </a:r>
            <a:r>
              <a:rPr lang="en-US" sz="1600" b="1" dirty="0" err="1"/>
              <a:t>Warteräume</a:t>
            </a:r>
            <a:r>
              <a:rPr lang="en-US" sz="1600" b="1" dirty="0"/>
              <a:t> in Bayern 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Ankunftszentren</a:t>
            </a:r>
            <a:r>
              <a:rPr lang="en-US" sz="1600" dirty="0"/>
              <a:t> </a:t>
            </a:r>
            <a:r>
              <a:rPr lang="en-US" sz="1600" dirty="0" err="1"/>
              <a:t>nach</a:t>
            </a:r>
            <a:r>
              <a:rPr lang="en-US" sz="1600" dirty="0"/>
              <a:t> </a:t>
            </a:r>
            <a:r>
              <a:rPr lang="en-US" sz="1600" dirty="0" err="1"/>
              <a:t>internationalen</a:t>
            </a:r>
            <a:r>
              <a:rPr lang="en-US" sz="1600" dirty="0"/>
              <a:t> </a:t>
            </a:r>
            <a:r>
              <a:rPr lang="en-US" sz="1600" dirty="0" err="1"/>
              <a:t>humanitären</a:t>
            </a:r>
            <a:r>
              <a:rPr lang="en-US" sz="1600" dirty="0"/>
              <a:t> Standards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DRK </a:t>
            </a:r>
            <a:r>
              <a:rPr lang="en-US" sz="1600" dirty="0" err="1"/>
              <a:t>bittet</a:t>
            </a:r>
            <a:r>
              <a:rPr lang="en-US" sz="1600" dirty="0"/>
              <a:t> um </a:t>
            </a:r>
            <a:r>
              <a:rPr lang="en-US" sz="1600" dirty="0" err="1"/>
              <a:t>Hilfe</a:t>
            </a:r>
            <a:r>
              <a:rPr lang="en-US" sz="1600" dirty="0"/>
              <a:t> </a:t>
            </a:r>
            <a:r>
              <a:rPr lang="en-US" sz="1600" dirty="0" err="1"/>
              <a:t>anderer</a:t>
            </a:r>
            <a:r>
              <a:rPr lang="en-US" sz="1600" dirty="0"/>
              <a:t> </a:t>
            </a:r>
            <a:r>
              <a:rPr lang="en-US" sz="1600" dirty="0" err="1"/>
              <a:t>Rotkreuzgesellschaften</a:t>
            </a:r>
            <a:r>
              <a:rPr lang="en-US" sz="1600" dirty="0"/>
              <a:t> (</a:t>
            </a:r>
            <a:r>
              <a:rPr lang="en-US" sz="1600" dirty="0" err="1"/>
              <a:t>Betten</a:t>
            </a:r>
            <a:r>
              <a:rPr lang="en-US" sz="1600" dirty="0"/>
              <a:t>, </a:t>
            </a:r>
            <a:r>
              <a:rPr lang="en-US" sz="1600" dirty="0" err="1"/>
              <a:t>Decken</a:t>
            </a:r>
            <a:r>
              <a:rPr lang="en-US" sz="1600" dirty="0"/>
              <a:t>, </a:t>
            </a:r>
            <a:r>
              <a:rPr lang="en-US" sz="1600" dirty="0" err="1"/>
              <a:t>Matratzen</a:t>
            </a:r>
            <a:r>
              <a:rPr lang="en-US" sz="1600" dirty="0"/>
              <a:t>) 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Internationale</a:t>
            </a:r>
            <a:r>
              <a:rPr lang="en-US" sz="1600" dirty="0"/>
              <a:t> </a:t>
            </a:r>
            <a:r>
              <a:rPr lang="en-US" sz="1600" dirty="0" err="1"/>
              <a:t>Rotkreuzdelegation</a:t>
            </a:r>
            <a:r>
              <a:rPr lang="en-US" sz="1600" dirty="0"/>
              <a:t> in Deutschland </a:t>
            </a:r>
            <a:r>
              <a:rPr lang="en-US" sz="1600" dirty="0" err="1"/>
              <a:t>eingesetzt</a:t>
            </a:r>
            <a:r>
              <a:rPr lang="en-US" sz="1600" dirty="0"/>
              <a:t>; Emergency Response Units (ERUs) 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Einrichtung</a:t>
            </a:r>
            <a:r>
              <a:rPr lang="en-US" sz="1600" dirty="0"/>
              <a:t> von Child-Friendly spaces </a:t>
            </a:r>
          </a:p>
          <a:p>
            <a:pPr marL="192882" lvl="1" indent="0">
              <a:spcBef>
                <a:spcPts val="0"/>
              </a:spcBef>
              <a:buNone/>
            </a:pPr>
            <a:endParaRPr lang="en-US" sz="1600" dirty="0"/>
          </a:p>
          <a:p>
            <a:pPr marL="192882" lvl="1" indent="0"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 LL: Labor 5000; SPHERE-Standards für </a:t>
            </a:r>
            <a:r>
              <a:rPr lang="en-US" sz="1600" dirty="0" err="1">
                <a:sym typeface="Wingdings" panose="05000000000000000000" pitchFamily="2" charset="2"/>
              </a:rPr>
              <a:t>kältere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Regionen</a:t>
            </a:r>
            <a:r>
              <a:rPr lang="en-US" sz="1600" dirty="0">
                <a:sym typeface="Wingdings" panose="05000000000000000000" pitchFamily="2" charset="2"/>
              </a:rPr>
              <a:t>, …</a:t>
            </a:r>
            <a:endParaRPr lang="en-US" sz="16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3" name="Grafik 2" descr="Ein Bild, das Text, Beschilderung, Schild, draußen enthält.&#10;&#10;Automatisch generierte Beschreibung">
            <a:extLst>
              <a:ext uri="{FF2B5EF4-FFF2-40B4-BE49-F238E27FC236}">
                <a16:creationId xmlns:a16="http://schemas.microsoft.com/office/drawing/2014/main" id="{AB97A916-33C1-ED21-113E-ED8E9643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25" y="275304"/>
            <a:ext cx="1792304" cy="129670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A471E93-8ED4-09A1-04F7-88DAE3C4BD9D}"/>
              </a:ext>
            </a:extLst>
          </p:cNvPr>
          <p:cNvSpPr txBox="1"/>
          <p:nvPr/>
        </p:nvSpPr>
        <p:spPr>
          <a:xfrm>
            <a:off x="482922" y="2212848"/>
            <a:ext cx="8158158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1800" b="1" dirty="0"/>
              <a:t>Neue komplexe Lagen: </a:t>
            </a:r>
          </a:p>
          <a:p>
            <a:pPr marL="0" indent="0" algn="ctr">
              <a:buNone/>
            </a:pPr>
            <a:r>
              <a:rPr lang="de-DE" sz="1800" dirty="0"/>
              <a:t>Globaler Norden wird zum Hilfeempfänger und abhängig vom Wissen der jahrzehntelangen Erfahrungen in der internationalen Hilfe </a:t>
            </a:r>
          </a:p>
          <a:p>
            <a:pPr marL="0" indent="0" algn="ctr">
              <a:buNone/>
            </a:pPr>
            <a:r>
              <a:rPr lang="de-DE" sz="1800" dirty="0"/>
              <a:t>= Übertragung von Erfahrungen, Strukturen, Prozessen aus dem Internationalen ins Nationale, Globaler Süden in den letzten Jahrzehnten als </a:t>
            </a:r>
            <a:r>
              <a:rPr lang="de-DE" sz="1800" i="1" dirty="0"/>
              <a:t>Training Field und postkolonialer Ort der Wissensproduktion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8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9ED956-98EE-4B92-C8A3-E7AAF542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87" y="1572009"/>
            <a:ext cx="6643781" cy="332219"/>
          </a:xfrm>
        </p:spPr>
        <p:txBody>
          <a:bodyPr/>
          <a:lstStyle/>
          <a:p>
            <a:r>
              <a:rPr lang="de-DE" sz="2400" b="1" dirty="0"/>
              <a:t>Worüber reden wir in der Neuen Welt?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D32819-73C5-0FB1-3CAB-5AE4E7B6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92882" lvl="1" indent="0">
              <a:spcBef>
                <a:spcPts val="0"/>
              </a:spcBef>
              <a:buNone/>
            </a:pPr>
            <a:r>
              <a:rPr lang="en-US" sz="2000" b="1" dirty="0"/>
              <a:t>b) Emergency Support Instrument (ESI) </a:t>
            </a:r>
            <a:r>
              <a:rPr lang="en-US" sz="2000" b="1" dirty="0" err="1"/>
              <a:t>zum</a:t>
            </a:r>
            <a:r>
              <a:rPr lang="en-US" sz="2000" b="1" dirty="0"/>
              <a:t> Management der </a:t>
            </a:r>
            <a:r>
              <a:rPr lang="en-US" sz="2000" b="1" dirty="0" err="1"/>
              <a:t>Flüchtlingslage</a:t>
            </a:r>
            <a:r>
              <a:rPr lang="en-US" sz="2000" b="1" dirty="0"/>
              <a:t> in </a:t>
            </a:r>
            <a:r>
              <a:rPr lang="en-US" sz="2000" b="1" dirty="0" err="1"/>
              <a:t>Griechenland</a:t>
            </a:r>
            <a:r>
              <a:rPr lang="en-US" sz="2000" b="1" dirty="0"/>
              <a:t> 2015/16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März</a:t>
            </a:r>
            <a:r>
              <a:rPr lang="en-US" sz="2000" dirty="0"/>
              <a:t> 2016: </a:t>
            </a:r>
            <a:r>
              <a:rPr lang="en-US" sz="2000" dirty="0" err="1"/>
              <a:t>Einrichtung</a:t>
            </a:r>
            <a:r>
              <a:rPr lang="en-US" sz="2000" dirty="0"/>
              <a:t> </a:t>
            </a:r>
            <a:r>
              <a:rPr lang="en-US" sz="2000" dirty="0" err="1"/>
              <a:t>eines</a:t>
            </a:r>
            <a:r>
              <a:rPr lang="en-US" sz="2000" dirty="0"/>
              <a:t> </a:t>
            </a:r>
            <a:r>
              <a:rPr lang="en-US" sz="2000" dirty="0" err="1"/>
              <a:t>neuen</a:t>
            </a:r>
            <a:r>
              <a:rPr lang="en-US" sz="2000" dirty="0"/>
              <a:t> </a:t>
            </a:r>
            <a:r>
              <a:rPr lang="en-US" sz="2000" dirty="0" err="1"/>
              <a:t>Krisenmanagementinstruments</a:t>
            </a:r>
            <a:r>
              <a:rPr lang="en-US" sz="2000" dirty="0"/>
              <a:t> auf EU-Ebene, welches es das </a:t>
            </a:r>
            <a:r>
              <a:rPr lang="en-US" sz="2000" dirty="0" err="1"/>
              <a:t>erste</a:t>
            </a:r>
            <a:r>
              <a:rPr lang="en-US" sz="2000" dirty="0"/>
              <a:t> Mal </a:t>
            </a:r>
            <a:r>
              <a:rPr lang="en-US" sz="2000" dirty="0" err="1"/>
              <a:t>ermöglichte</a:t>
            </a:r>
            <a:r>
              <a:rPr lang="en-US" sz="2000" dirty="0"/>
              <a:t>, </a:t>
            </a:r>
            <a:r>
              <a:rPr lang="en-US" sz="2000" dirty="0" err="1"/>
              <a:t>humanitäre</a:t>
            </a:r>
            <a:r>
              <a:rPr lang="en-US" sz="2000" dirty="0"/>
              <a:t> </a:t>
            </a:r>
            <a:r>
              <a:rPr lang="en-US" sz="2000" dirty="0" err="1"/>
              <a:t>Hilfe</a:t>
            </a:r>
            <a:r>
              <a:rPr lang="en-US" sz="2000" dirty="0"/>
              <a:t> der EU auf EU-</a:t>
            </a:r>
            <a:r>
              <a:rPr lang="en-US" sz="2000" dirty="0" err="1"/>
              <a:t>Territorium</a:t>
            </a:r>
            <a:r>
              <a:rPr lang="en-US" sz="2000" dirty="0"/>
              <a:t> </a:t>
            </a:r>
            <a:r>
              <a:rPr lang="en-US" sz="2000" dirty="0" err="1"/>
              <a:t>durchzuführen</a:t>
            </a:r>
            <a:r>
              <a:rPr lang="en-US" sz="2000" dirty="0"/>
              <a:t>: </a:t>
            </a:r>
          </a:p>
          <a:p>
            <a:pPr marL="342900" lvl="1" indent="0">
              <a:buNone/>
            </a:pPr>
            <a:r>
              <a:rPr lang="en-US" sz="1800" dirty="0"/>
              <a:t>“to address on a sufficiently predictable and independent basis the humanitarian needs of disaster-stricken people within the Union, such as food assistance, emergency healthcare, shelter, water sanitation and hygiene, protection and education</a:t>
            </a:r>
            <a:r>
              <a:rPr lang="en-US" sz="1600" dirty="0"/>
              <a:t>“ </a:t>
            </a:r>
            <a:r>
              <a:rPr lang="en-US" sz="1100" dirty="0"/>
              <a:t>(</a:t>
            </a:r>
            <a:r>
              <a:rPr lang="en-US" sz="1050" dirty="0"/>
              <a:t>http://eur-lex.europa.eu/legal-content/EN/TXT/PDF/?uri=CELEX:32016R0369&amp;from=EN, 2016: L 70/1)</a:t>
            </a:r>
          </a:p>
          <a:p>
            <a:pPr marL="342900" lvl="1" indent="0"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Aber: „The international humanitarian system […] faltered when it had to be mobilized on European territory. Agencies with long experience negotiating humanitarian access […] seemed to have no idea how to negotiate with the mayor of Calais“ (</a:t>
            </a:r>
            <a:r>
              <a:rPr lang="en-US" sz="2200" dirty="0" err="1"/>
              <a:t>DeLargy</a:t>
            </a:r>
            <a:r>
              <a:rPr lang="en-US" sz="2200" dirty="0"/>
              <a:t> 2016: 6)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3" name="Grafik 2" descr="Ein Bild, das Text, Beschilderung, Schild, draußen enthält.&#10;&#10;Automatisch generierte Beschreibung">
            <a:extLst>
              <a:ext uri="{FF2B5EF4-FFF2-40B4-BE49-F238E27FC236}">
                <a16:creationId xmlns:a16="http://schemas.microsoft.com/office/drawing/2014/main" id="{AB97A916-33C1-ED21-113E-ED8E9643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25" y="275304"/>
            <a:ext cx="1792304" cy="12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4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9ED956-98EE-4B92-C8A3-E7AAF542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87" y="1572009"/>
            <a:ext cx="6643781" cy="332219"/>
          </a:xfrm>
        </p:spPr>
        <p:txBody>
          <a:bodyPr/>
          <a:lstStyle/>
          <a:p>
            <a:r>
              <a:rPr lang="de-DE" sz="2400" b="1" dirty="0"/>
              <a:t>Worüber reden wir in der Neuen Welt?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D32819-73C5-0FB1-3CAB-5AE4E7B6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Beispiel 2: SARS-CoV-2-Pandemie</a:t>
            </a:r>
          </a:p>
          <a:p>
            <a:r>
              <a:rPr lang="de-DE" sz="2000" dirty="0"/>
              <a:t>Übertragung von Erfahrungen aus </a:t>
            </a:r>
            <a:r>
              <a:rPr lang="de-DE" sz="2000" dirty="0" err="1"/>
              <a:t>Ebolaeinsatz</a:t>
            </a:r>
            <a:r>
              <a:rPr lang="de-DE" sz="2000" dirty="0"/>
              <a:t> in der DRK-Quarantäneeinrichtung in Germersheim (Dittmer/Lorenz 2022)</a:t>
            </a:r>
          </a:p>
          <a:p>
            <a:r>
              <a:rPr lang="de-DE" sz="2000" dirty="0"/>
              <a:t>Anwendung von ESI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Beispiel 3: Hochwasser-/Starkregenereignisse 2021</a:t>
            </a:r>
          </a:p>
          <a:p>
            <a:pPr marL="0" indent="0">
              <a:buNone/>
            </a:pPr>
            <a:r>
              <a:rPr lang="de-DE" sz="2000" dirty="0"/>
              <a:t>DRK Trinkwasseraufbereitung </a:t>
            </a:r>
            <a:r>
              <a:rPr lang="de-DE" sz="2000" dirty="0" err="1"/>
              <a:t>Mayschoss</a:t>
            </a:r>
            <a:r>
              <a:rPr lang="de-DE" sz="2000" dirty="0"/>
              <a:t>, usw.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Beispiel 4: Zivilschutz (???) </a:t>
            </a:r>
            <a:r>
              <a:rPr lang="de-DE" sz="2000" b="1" dirty="0">
                <a:sym typeface="Wingdings" panose="05000000000000000000" pitchFamily="2" charset="2"/>
              </a:rPr>
              <a:t> Ukraine, Israel, …</a:t>
            </a:r>
            <a:endParaRPr lang="de-DE" sz="2000" b="1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3" name="Grafik 2" descr="Ein Bild, das Text, Beschilderung, Schild, draußen enthält.&#10;&#10;Automatisch generierte Beschreibung">
            <a:extLst>
              <a:ext uri="{FF2B5EF4-FFF2-40B4-BE49-F238E27FC236}">
                <a16:creationId xmlns:a16="http://schemas.microsoft.com/office/drawing/2014/main" id="{AB97A916-33C1-ED21-113E-ED8E9643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25" y="275304"/>
            <a:ext cx="1792304" cy="12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0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322DF7-3D19-56AF-4471-2F8306A5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/>
              <a:t>Herausforderungen/Hinderungsgründe für Austausch national-International</a:t>
            </a:r>
            <a:endParaRPr lang="de-DE" sz="1800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389EC88-970D-CD29-7960-16231177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1800" dirty="0"/>
              <a:t>Auslandskatastrophenhilfe/humanitäre Hilfe historisch und strukturell ausgerichtet auf Kontexte „schwacher“ Staatlichkeit; Bevölkerungsschutz in Deutschland ausgerichtet und aufgestellt auf „starke Staatlichkeit“ mit entsprechendem Sozial- und </a:t>
            </a:r>
            <a:r>
              <a:rPr lang="de-DE" sz="1600" dirty="0"/>
              <a:t>Wohlfahrtsstaat</a:t>
            </a:r>
            <a:endParaRPr lang="de-DE" sz="1800" dirty="0"/>
          </a:p>
          <a:p>
            <a:r>
              <a:rPr lang="de-DE" sz="1800" dirty="0"/>
              <a:t>Bevölkerungsschutz in Deutschland wird beauftragt und finanziert von staatlichen Strukturen, dient eigentlich dem Zivilschutz – humanitäre Hilfe komplett andere Zielsetzungen und Organisationsprinzipien („</a:t>
            </a:r>
            <a:r>
              <a:rPr lang="de-DE" sz="1800" dirty="0" err="1"/>
              <a:t>donor-driven</a:t>
            </a:r>
            <a:r>
              <a:rPr lang="de-DE" sz="1800" dirty="0"/>
              <a:t>“)</a:t>
            </a:r>
          </a:p>
          <a:p>
            <a:r>
              <a:rPr lang="de-DE" sz="1800" dirty="0"/>
              <a:t>„Paternalismus-Gedanke“ internationaler humanitärer und Katastrophenhilfe („Wir helfen“, nicht „uns muss geholfen werden“) </a:t>
            </a:r>
          </a:p>
          <a:p>
            <a:r>
              <a:rPr lang="de-DE" sz="1800" dirty="0"/>
              <a:t>Kenntnisse des Internationalen Personals über nationale Strukturen oft nicht vorhanden (und umgekehrt); keine systematische Etablierung von organisationsinternen Rückkoppelungen </a:t>
            </a:r>
          </a:p>
          <a:p>
            <a:r>
              <a:rPr lang="de-DE" sz="1800" dirty="0">
                <a:sym typeface="Wingdings" panose="05000000000000000000" pitchFamily="2" charset="2"/>
              </a:rPr>
              <a:t>Unterschiedliche Sozialisation/Milieus/Professionalisierung national-international </a:t>
            </a:r>
          </a:p>
          <a:p>
            <a:r>
              <a:rPr lang="de-DE" sz="1800" dirty="0"/>
              <a:t>Fehlende Offenheit in Verwaltungs- und Beauftragungsstrukturen</a:t>
            </a:r>
          </a:p>
          <a:p>
            <a:endParaRPr lang="de-DE" sz="18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0263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4CA1AA5-BF70-C58A-A696-9E0BC4F7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/>
              <a:t>Fazit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2EE443-7567-4D17-B3AE-9C10E2F17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1600" dirty="0"/>
              <a:t>Entwicklung und Ausmaß von Lagen immer weniger „typisch“ und „kalkulierbar“ (#Komplexitätskompetenz) = zwangsläufige Notwendigkeit der Erweiterung des Werkzeugkoffers Katastrophenschutz/-hilfe und Bewältigung</a:t>
            </a:r>
          </a:p>
          <a:p>
            <a:r>
              <a:rPr lang="de-DE" sz="1600" dirty="0"/>
              <a:t>Vielfältige Anschlusspunkte und Schnittstellen Übertragung international </a:t>
            </a:r>
            <a:r>
              <a:rPr lang="de-DE" sz="1600" dirty="0">
                <a:sym typeface="Wingdings" panose="05000000000000000000" pitchFamily="2" charset="2"/>
              </a:rPr>
              <a:t> national: </a:t>
            </a:r>
          </a:p>
          <a:p>
            <a:pPr lvl="1"/>
            <a:r>
              <a:rPr lang="de-DE" sz="1600" dirty="0" err="1"/>
              <a:t>Disaster</a:t>
            </a:r>
            <a:r>
              <a:rPr lang="de-DE" sz="1600" dirty="0"/>
              <a:t> Education</a:t>
            </a:r>
          </a:p>
          <a:p>
            <a:pPr lvl="1"/>
            <a:r>
              <a:rPr lang="de-DE" sz="1600" dirty="0" err="1"/>
              <a:t>Incident</a:t>
            </a:r>
            <a:r>
              <a:rPr lang="de-DE" sz="1600" dirty="0"/>
              <a:t> Command System, </a:t>
            </a:r>
          </a:p>
          <a:p>
            <a:pPr lvl="1"/>
            <a:r>
              <a:rPr lang="de-DE" sz="1600" dirty="0"/>
              <a:t>FAST-Teams/INSARAG</a:t>
            </a:r>
          </a:p>
          <a:p>
            <a:pPr lvl="1"/>
            <a:r>
              <a:rPr lang="de-DE" sz="1600" dirty="0" err="1"/>
              <a:t>Localization</a:t>
            </a:r>
            <a:r>
              <a:rPr lang="de-DE" sz="1600" dirty="0"/>
              <a:t> </a:t>
            </a:r>
            <a:r>
              <a:rPr lang="de-DE" sz="1600" dirty="0" err="1"/>
              <a:t>debate</a:t>
            </a:r>
            <a:r>
              <a:rPr lang="de-DE" sz="1600" dirty="0"/>
              <a:t> sinnvoll/</a:t>
            </a:r>
            <a:r>
              <a:rPr lang="de-DE" sz="1600" dirty="0" err="1"/>
              <a:t>community</a:t>
            </a:r>
            <a:r>
              <a:rPr lang="de-DE" sz="1600" dirty="0"/>
              <a:t> </a:t>
            </a:r>
            <a:r>
              <a:rPr lang="de-DE" sz="1600" dirty="0" err="1"/>
              <a:t>resilience</a:t>
            </a:r>
            <a:r>
              <a:rPr lang="de-DE" sz="1600" dirty="0"/>
              <a:t> Ansätze</a:t>
            </a:r>
          </a:p>
          <a:p>
            <a:pPr lvl="1">
              <a:lnSpc>
                <a:spcPct val="105000"/>
              </a:lnSpc>
            </a:pPr>
            <a:r>
              <a:rPr lang="de-DE" sz="1600" dirty="0"/>
              <a:t>SPHERE Standards</a:t>
            </a:r>
          </a:p>
          <a:p>
            <a:pPr lvl="1">
              <a:lnSpc>
                <a:spcPct val="105000"/>
              </a:lnSpc>
            </a:pPr>
            <a:r>
              <a:rPr lang="de-DE" sz="1600" dirty="0"/>
              <a:t>Umgang mit vulnerablen Gruppen (z. B. Richtlinien zu „</a:t>
            </a:r>
            <a:r>
              <a:rPr lang="de-DE" sz="1600" dirty="0" err="1"/>
              <a:t>Protection</a:t>
            </a:r>
            <a:r>
              <a:rPr lang="de-DE" sz="1600" dirty="0"/>
              <a:t>, Gender and </a:t>
            </a:r>
            <a:r>
              <a:rPr lang="de-DE" sz="1600" dirty="0" err="1"/>
              <a:t>Inclusion</a:t>
            </a:r>
            <a:r>
              <a:rPr lang="de-DE" sz="1600" dirty="0"/>
              <a:t>“, „Disability Mainstreaming“, Mehrsprachigkeit, Sensibilität für heterogene Bevölkerung)</a:t>
            </a:r>
          </a:p>
          <a:p>
            <a:pPr lvl="1">
              <a:lnSpc>
                <a:spcPct val="105000"/>
              </a:lnSpc>
            </a:pPr>
            <a:r>
              <a:rPr lang="de-DE" sz="1600" dirty="0"/>
              <a:t>Vulnerabilitäts- und </a:t>
            </a:r>
            <a:r>
              <a:rPr lang="de-DE" sz="1600" dirty="0" err="1"/>
              <a:t>Resilienzassessments</a:t>
            </a:r>
            <a:endParaRPr lang="de-DE" sz="1600" dirty="0"/>
          </a:p>
          <a:p>
            <a:pPr lvl="1">
              <a:lnSpc>
                <a:spcPct val="105000"/>
              </a:lnSpc>
            </a:pPr>
            <a:r>
              <a:rPr lang="de-DE" sz="1600" dirty="0"/>
              <a:t>Risikoanalysen </a:t>
            </a:r>
          </a:p>
          <a:p>
            <a:pPr lvl="1">
              <a:lnSpc>
                <a:spcPct val="105000"/>
              </a:lnSpc>
            </a:pPr>
            <a:r>
              <a:rPr lang="de-DE" sz="1600" dirty="0"/>
              <a:t>Überprüfung der Bedarfserfüllung und Integration aller relevanter Gruppen (z. B. „Monitoring and Evaluation“) </a:t>
            </a:r>
          </a:p>
          <a:p>
            <a:pPr lvl="1">
              <a:lnSpc>
                <a:spcPct val="105000"/>
              </a:lnSpc>
            </a:pPr>
            <a:r>
              <a:rPr lang="de-DE" sz="1600" dirty="0"/>
              <a:t>Finanzielle Soforthilfe (CASH)</a:t>
            </a:r>
          </a:p>
          <a:p>
            <a:pPr lvl="1">
              <a:lnSpc>
                <a:spcPct val="105000"/>
              </a:lnSpc>
            </a:pPr>
            <a:r>
              <a:rPr lang="de-DE" sz="1600" dirty="0"/>
              <a:t>Umgang mit stark belastenden und komplexen Situationen (PSNV)</a:t>
            </a:r>
          </a:p>
          <a:p>
            <a:pPr lvl="1">
              <a:lnSpc>
                <a:spcPct val="105000"/>
              </a:lnSpc>
              <a:spcAft>
                <a:spcPts val="800"/>
              </a:spcAft>
            </a:pPr>
            <a:r>
              <a:rPr lang="de-DE" sz="1000" dirty="0"/>
              <a:t>….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0966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3F735B9-4A73-EA67-B1A0-FBA39225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/>
              <a:t>Vielen Dank für die Aufmerksamkeit!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A6756B9-591B-EF80-E238-118D24CA9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22" y="2179532"/>
            <a:ext cx="8165778" cy="4202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200" b="1" dirty="0"/>
              <a:t>Literatur (Auswahl): </a:t>
            </a:r>
          </a:p>
          <a:p>
            <a:pPr marR="0" algn="l" rtl="0"/>
            <a:r>
              <a:rPr lang="de-DE" sz="1400" b="0" i="0" u="none" strike="noStrike" baseline="0" dirty="0">
                <a:latin typeface="Calibri" panose="020F0502020204030204" pitchFamily="34" charset="0"/>
              </a:rPr>
              <a:t>Bragg, Catherine (2015),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Disaster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Management and Multilateral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Humanitarian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Aid: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Parallelism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vs.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Combined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Forces, in: Gibbons, Pat/Heintze, Hans-Joachim (Hrsg.), The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Humanitarian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Challenge, 20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years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European Network on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Humanitarian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Action (NOHA), Cham, 1–16.</a:t>
            </a:r>
          </a:p>
          <a:p>
            <a:pPr marR="0" algn="l" rtl="0"/>
            <a:r>
              <a:rPr lang="de-DE" sz="1400" b="0" i="0" u="none" strike="noStrike" baseline="0" dirty="0">
                <a:latin typeface="Calibri" panose="020F0502020204030204" pitchFamily="34" charset="0"/>
              </a:rPr>
              <a:t>de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Radigues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, Laetitia;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Gammarelli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, Ludovico (2016):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Applying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the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European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Commission’s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Humanitarian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Expertise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to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Respond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to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Needs Inside Europe. In: </a:t>
            </a:r>
            <a:r>
              <a:rPr lang="de-DE" sz="1400" b="0" i="1" u="none" strike="noStrike" baseline="0" dirty="0" err="1">
                <a:latin typeface="Calibri" panose="020F0502020204030204" pitchFamily="34" charset="0"/>
              </a:rPr>
              <a:t>Humanitarian</a:t>
            </a:r>
            <a:r>
              <a:rPr lang="de-DE" sz="1400" b="0" i="1" u="none" strike="noStrike" baseline="0" dirty="0">
                <a:latin typeface="Calibri" panose="020F0502020204030204" pitchFamily="34" charset="0"/>
              </a:rPr>
              <a:t> Exchange 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67 (September 2016), S. 8–10.</a:t>
            </a:r>
          </a:p>
          <a:p>
            <a:pPr marR="0" algn="l" rtl="0"/>
            <a:r>
              <a:rPr lang="de-DE" sz="1400" b="0" i="0" u="none" strike="noStrike" baseline="0" dirty="0">
                <a:latin typeface="Calibri" panose="020F0502020204030204" pitchFamily="34" charset="0"/>
              </a:rPr>
              <a:t>Diebel, Martin (2017): Atomkrieg und andere Katastrophen. Zivil- und Katastrophenschutz in der Bundesrepublik und Großbritannien nach 1945, Paderborn.</a:t>
            </a:r>
          </a:p>
          <a:p>
            <a:pPr marR="0" algn="l" rtl="0"/>
            <a:r>
              <a:rPr lang="de-DE" sz="1400" b="0" i="0" u="none" strike="noStrike" baseline="0" dirty="0">
                <a:latin typeface="Calibri" panose="020F0502020204030204" pitchFamily="34" charset="0"/>
              </a:rPr>
              <a:t>Dittmer, Cordula; Lorenz, Daniel F. (2020): Zivil- und Katastrophenschutz und humanitäre Hilfe in der Bewältigung der Flüchtlingssituation 2015/16 in Deutschland. In: </a:t>
            </a:r>
            <a:r>
              <a:rPr lang="de-DE" sz="1400" b="0" i="1" u="none" strike="noStrike" baseline="0" dirty="0">
                <a:latin typeface="Calibri" panose="020F0502020204030204" pitchFamily="34" charset="0"/>
              </a:rPr>
              <a:t>Zeitschrift für Flüchtlingsforschung 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4 (1), S. 3–36. </a:t>
            </a:r>
          </a:p>
          <a:p>
            <a:pPr marR="0" algn="l" rtl="0"/>
            <a:r>
              <a:rPr lang="en-US" sz="1400" b="0" i="0" u="none" strike="noStrike" baseline="0" dirty="0">
                <a:latin typeface="Calibri" panose="020F0502020204030204" pitchFamily="34" charset="0"/>
              </a:rPr>
              <a:t>Dittmer, Cordula; Lorenz, Daniel F. (2021): Disaster Situation and Humanitarian Emergency – In‐Between Responses to the Refugee Crisis in Germany. In: </a:t>
            </a:r>
            <a:r>
              <a:rPr lang="en-US" sz="1400" b="0" i="1" u="none" strike="noStrike" baseline="0" dirty="0">
                <a:latin typeface="Calibri" panose="020F0502020204030204" pitchFamily="34" charset="0"/>
              </a:rPr>
              <a:t>International Migration </a:t>
            </a:r>
            <a:r>
              <a:rPr lang="en-US" sz="1400" b="0" i="0" u="none" strike="noStrike" baseline="0" dirty="0">
                <a:latin typeface="Calibri" panose="020F0502020204030204" pitchFamily="34" charset="0"/>
              </a:rPr>
              <a:t>59 (3), S. 96–112. </a:t>
            </a:r>
          </a:p>
          <a:p>
            <a:pPr marR="0" algn="l" rtl="0"/>
            <a:r>
              <a:rPr lang="en-US" sz="1400" b="0" i="0" u="none" strike="noStrike" baseline="0" dirty="0">
                <a:latin typeface="Calibri" panose="020F0502020204030204" pitchFamily="34" charset="0"/>
              </a:rPr>
              <a:t>Dittmer, Cordula; Lorenz, Daniel F. (2021): Frictions of Implementing EU Humanitarian Aid in Greece (2016–2019)—The Emergency Support Instrument and Its Practical Ramifications. In: </a:t>
            </a:r>
            <a:r>
              <a:rPr lang="en-US" sz="1400" b="0" i="1" u="none" strike="noStrike" baseline="0" dirty="0">
                <a:latin typeface="Calibri" panose="020F0502020204030204" pitchFamily="34" charset="0"/>
              </a:rPr>
              <a:t>Journal of International Humanitarian Action </a:t>
            </a:r>
            <a:r>
              <a:rPr lang="en-US" sz="1400" b="0" i="0" u="none" strike="noStrike" baseline="0" dirty="0">
                <a:latin typeface="Calibri" panose="020F0502020204030204" pitchFamily="34" charset="0"/>
              </a:rPr>
              <a:t>6 </a:t>
            </a:r>
          </a:p>
          <a:p>
            <a:pPr marR="0" algn="l" rtl="0"/>
            <a:r>
              <a:rPr lang="de-DE" sz="1400" b="0" i="0" u="none" strike="noStrike" baseline="0" dirty="0">
                <a:latin typeface="Calibri" panose="020F0502020204030204" pitchFamily="34" charset="0"/>
              </a:rPr>
              <a:t>Dittmer, Cordula; Lorenz, Daniel F. (2022): Gesundheitlicher Bevölkerungsschutz. Der Zivil- und Katastrophenschutz an der Schnittstelle zum Öffentlichen Gesundheitsdienst in der Bewältigung der SARS-CoV-2-Pandemie. Berlin: Katastrophenforschungsstelle (KFS Working Paper, 23).</a:t>
            </a:r>
            <a:r>
              <a:rPr lang="de-DE" sz="800" dirty="0"/>
              <a:t> </a:t>
            </a:r>
          </a:p>
          <a:p>
            <a:pPr marR="0" algn="l" rtl="0"/>
            <a:r>
              <a:rPr lang="en-US" sz="1400" dirty="0"/>
              <a:t>Philipps, Jason (2019), Pushing the Boundaries of Humanitarianism. A Survey of the Ethical Landscape, Den Haag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243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2FCE99-39D8-85E9-1165-510B038E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Hintergrund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0D257EF-53A6-481D-FE5A-618763600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b="1" dirty="0"/>
              <a:t>BMBF-Projekte</a:t>
            </a:r>
            <a:r>
              <a:rPr lang="de-DE" sz="2000" dirty="0"/>
              <a:t> (INVOLVE, WAKE, </a:t>
            </a:r>
            <a:r>
              <a:rPr lang="de-DE" sz="2000" dirty="0" err="1"/>
              <a:t>BePal</a:t>
            </a:r>
            <a:r>
              <a:rPr lang="de-DE" sz="2000" dirty="0"/>
              <a:t>, HoWas2021) an der Katastrophenforschungsstelle (KFS) </a:t>
            </a:r>
          </a:p>
          <a:p>
            <a:pPr lvl="1"/>
            <a:r>
              <a:rPr lang="de-DE" sz="1800" dirty="0"/>
              <a:t>Hochwasser 2013 (Deutschland und Indien), Flüchtlingslage 2015/16 (Deutschland und Griechenland); SARS-CoV-2-Pandemie/Ebola; Starkregen-/Hochwasserereignisse 2021 </a:t>
            </a:r>
          </a:p>
          <a:p>
            <a:pPr lvl="1"/>
            <a:r>
              <a:rPr lang="de-DE" sz="1800" dirty="0"/>
              <a:t>Verschiedene nationale und internationale Vorträge </a:t>
            </a:r>
          </a:p>
          <a:p>
            <a:pPr lvl="1"/>
            <a:r>
              <a:rPr lang="de-DE" sz="1800" dirty="0" err="1"/>
              <a:t>Katnet</a:t>
            </a:r>
            <a:r>
              <a:rPr lang="de-DE" sz="1800" dirty="0"/>
              <a:t>-Workshop „Lernen aus der internationalen Katastrophenvorsorge und –</a:t>
            </a:r>
            <a:r>
              <a:rPr lang="de-DE" sz="1800" dirty="0" err="1"/>
              <a:t>bewältigung</a:t>
            </a:r>
            <a:r>
              <a:rPr lang="de-DE" sz="1800" dirty="0"/>
              <a:t> für nationale Kontexte“ FT Katastrophenvorsorge 2017 (Daniel F. Lorenz und Lena </a:t>
            </a:r>
            <a:r>
              <a:rPr lang="de-DE" sz="1800" dirty="0" err="1"/>
              <a:t>Bledau</a:t>
            </a:r>
            <a:r>
              <a:rPr lang="de-DE" sz="1800" dirty="0"/>
              <a:t>)  </a:t>
            </a:r>
          </a:p>
          <a:p>
            <a:pPr marL="192882" lvl="1" indent="0">
              <a:buNone/>
            </a:pPr>
            <a:endParaRPr lang="de-DE" sz="1800" dirty="0"/>
          </a:p>
          <a:p>
            <a:r>
              <a:rPr lang="de-DE" sz="2000" b="1" dirty="0"/>
              <a:t>Beratungsaufträge Akademie der Katastrophenforschungsstelle (AKFS) </a:t>
            </a:r>
          </a:p>
          <a:p>
            <a:pPr lvl="1"/>
            <a:r>
              <a:rPr lang="de-DE" sz="1800" dirty="0"/>
              <a:t> u.a. internationale Auftragsstudie der Rolle von </a:t>
            </a:r>
            <a:r>
              <a:rPr lang="de-DE" sz="2000" dirty="0"/>
              <a:t>Unternehmen</a:t>
            </a:r>
            <a:r>
              <a:rPr lang="de-DE" sz="1800" dirty="0"/>
              <a:t> in Katastrophen </a:t>
            </a:r>
          </a:p>
        </p:txBody>
      </p:sp>
    </p:spTree>
    <p:extLst>
      <p:ext uri="{BB962C8B-B14F-4D97-AF65-F5344CB8AC3E}">
        <p14:creationId xmlns:p14="http://schemas.microsoft.com/office/powerpoint/2010/main" val="193293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2EB7453-7E18-E529-3EBB-FCE375F69145}"/>
              </a:ext>
            </a:extLst>
          </p:cNvPr>
          <p:cNvSpPr/>
          <p:nvPr/>
        </p:nvSpPr>
        <p:spPr>
          <a:xfrm>
            <a:off x="0" y="2855795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3200" b="1" dirty="0">
                <a:ln/>
                <a:solidFill>
                  <a:schemeClr val="accent3"/>
                </a:solidFill>
              </a:rPr>
              <a:t>Worüber reden wir in der Alten Welt?</a:t>
            </a:r>
          </a:p>
          <a:p>
            <a:pPr marL="0" indent="0" algn="ctr">
              <a:buNone/>
            </a:pPr>
            <a:r>
              <a:rPr lang="de-DE" sz="3200" b="1" dirty="0">
                <a:ln/>
                <a:solidFill>
                  <a:schemeClr val="accent3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de-DE" sz="3200" b="1" dirty="0">
                <a:ln/>
                <a:solidFill>
                  <a:schemeClr val="accent3"/>
                </a:solidFill>
              </a:rPr>
              <a:t>Und was erwartet uns in der Neuen Welt? </a:t>
            </a:r>
          </a:p>
          <a:p>
            <a:pPr marL="0" indent="0" algn="ctr">
              <a:buNone/>
            </a:pPr>
            <a:endParaRPr lang="de-DE" sz="3200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de-DE" sz="3200" b="1" dirty="0">
                <a:ln/>
                <a:solidFill>
                  <a:schemeClr val="accent3"/>
                </a:solidFill>
              </a:rPr>
              <a:t>#Zeitenwende</a:t>
            </a:r>
          </a:p>
        </p:txBody>
      </p:sp>
      <p:pic>
        <p:nvPicPr>
          <p:cNvPr id="3" name="Grafik 2" descr="Ein Bild, das Im Haus, Kuns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CF7245EC-EBFA-EDAD-DBF9-D00946D75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62218"/>
            <a:ext cx="3813048" cy="21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9ED956-98EE-4B92-C8A3-E7AAF542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/>
              <a:t>Worüber reden wir in der Alten Welt?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D32819-73C5-0FB1-3CAB-5AE4E7B6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3349487"/>
            <a:ext cx="4038600" cy="1794013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eriod"/>
            </a:pPr>
            <a:endParaRPr lang="de-DE" sz="1800" b="1" dirty="0"/>
          </a:p>
          <a:p>
            <a:pPr marL="0" indent="0">
              <a:buNone/>
            </a:pPr>
            <a:r>
              <a:rPr lang="de-DE" sz="2600" b="1" dirty="0"/>
              <a:t>Nationales Bevölkerungsschutzsystem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600" b="1" dirty="0"/>
              <a:t> Zivil- und Katastrophenschutz: </a:t>
            </a:r>
            <a:r>
              <a:rPr lang="de-DE" sz="2600" dirty="0">
                <a:sym typeface="Wingdings" panose="05000000000000000000" pitchFamily="2" charset="2"/>
              </a:rPr>
              <a:t>Nationale Organisationen in Deutschland eingesetzt </a:t>
            </a:r>
            <a:r>
              <a:rPr lang="de-DE" sz="2600" dirty="0"/>
              <a:t>(THW, FW, DRK, ASB, MHD, JUH, DLRG), eigentlich für den Zivilschutz/Zivile Verteidigung zuständig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F19A113-DEC9-5699-97DF-4070FCC8C1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29944" y="3349486"/>
            <a:ext cx="4161718" cy="1794013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254"/>
              </a:spcAft>
              <a:buNone/>
            </a:pPr>
            <a:endParaRPr lang="de-DE" sz="1900" b="1" dirty="0"/>
          </a:p>
          <a:p>
            <a:pPr marL="0" indent="0">
              <a:spcAft>
                <a:spcPts val="254"/>
              </a:spcAft>
              <a:buNone/>
            </a:pPr>
            <a:r>
              <a:rPr lang="de-DE" sz="3300" b="1" dirty="0"/>
              <a:t>Auslandskatastrophenhilfe &lt;-&gt; Humanitäre Hilfe</a:t>
            </a:r>
            <a:endParaRPr lang="de-DE" sz="3300" dirty="0">
              <a:sym typeface="Wingdings" panose="05000000000000000000" pitchFamily="2" charset="2"/>
            </a:endParaRPr>
          </a:p>
          <a:p>
            <a:pPr>
              <a:spcAft>
                <a:spcPts val="254"/>
              </a:spcAft>
              <a:buFont typeface="Wingdings" panose="05000000000000000000" pitchFamily="2" charset="2"/>
              <a:buChar char="à"/>
            </a:pPr>
            <a:r>
              <a:rPr lang="de-DE" sz="3300" dirty="0">
                <a:sym typeface="Wingdings" panose="05000000000000000000" pitchFamily="2" charset="2"/>
              </a:rPr>
              <a:t> Nationale Organisationen im Ausland eingesetzt </a:t>
            </a:r>
            <a:r>
              <a:rPr lang="de-DE" sz="3300" dirty="0"/>
              <a:t>(Bevölkerungsschutzorganisationen); (I)NGOS  (Diakonie Katastrophenhilfe; Brot für die Welt; Welthungerhilfe, UNDP, …) 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8AACC88-D470-82D5-D4EF-A650453FF632}"/>
              </a:ext>
            </a:extLst>
          </p:cNvPr>
          <p:cNvSpPr txBox="1"/>
          <p:nvPr/>
        </p:nvSpPr>
        <p:spPr>
          <a:xfrm>
            <a:off x="352338" y="5428265"/>
            <a:ext cx="8443792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2000" b="1" dirty="0">
                <a:sym typeface="Wingdings" panose="05000000000000000000" pitchFamily="2" charset="2"/>
              </a:rPr>
              <a:t>Nationale und internationaler Katastrophenschutz und –</a:t>
            </a:r>
            <a:r>
              <a:rPr lang="de-DE" sz="2000" b="1" dirty="0" err="1">
                <a:sym typeface="Wingdings" panose="05000000000000000000" pitchFamily="2" charset="2"/>
              </a:rPr>
              <a:t>hilfe</a:t>
            </a:r>
            <a:r>
              <a:rPr lang="de-DE" sz="2000" b="1" dirty="0">
                <a:sym typeface="Wingdings" panose="05000000000000000000" pitchFamily="2" charset="2"/>
              </a:rPr>
              <a:t> haben sich historisch als zwei sehr unterschiedliche und getrennt voneinander agierende Bereiche entwickelt.</a:t>
            </a:r>
          </a:p>
          <a:p>
            <a:pPr marL="0" indent="0" algn="ctr">
              <a:buNone/>
            </a:pPr>
            <a:endParaRPr lang="de-DE" sz="1600" b="1" dirty="0"/>
          </a:p>
        </p:txBody>
      </p:sp>
      <p:pic>
        <p:nvPicPr>
          <p:cNvPr id="10" name="Grafik 9" descr="Ein Bild, das Text, Karte, Entwurf enthält.&#10;&#10;Automatisch generierte Beschreibung">
            <a:extLst>
              <a:ext uri="{FF2B5EF4-FFF2-40B4-BE49-F238E27FC236}">
                <a16:creationId xmlns:a16="http://schemas.microsoft.com/office/drawing/2014/main" id="{C9F328F0-FD17-E648-9E2F-375710D68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50" y="1335087"/>
            <a:ext cx="20859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2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AC505A-5E7E-48FC-84F9-7C5A02CA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Entstehung der Humanitären Hilfe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73009F9-47CC-481D-B735-D942C3CF4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22" y="1428128"/>
            <a:ext cx="5311822" cy="4953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400" dirty="0"/>
              <a:t>Aufkommen der ersten weltweit agierenden Hilfsorganisation im Kontext der Kreuzzüge 1000-1500 n.Chr.: Kämpfende Ritterorden, Tempelritter, Johanniterorden, ab 1538 Malteserorden, Versorgung von Konvertierten und verwundeten Soldaten. </a:t>
            </a:r>
          </a:p>
          <a:p>
            <a:pPr marL="0" indent="0">
              <a:buNone/>
            </a:pPr>
            <a:r>
              <a:rPr lang="de-DE" sz="1400" dirty="0"/>
              <a:t>Erste internationale Hilfsaktionen: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Erste bilaterale Hilfe im Sinne von internationaler Solidarität Erdbeben von Lissabon 1755</a:t>
            </a:r>
          </a:p>
          <a:p>
            <a:pPr marL="0" indent="0">
              <a:buNone/>
            </a:pPr>
            <a:r>
              <a:rPr lang="de-DE" sz="1200" dirty="0"/>
              <a:t>„</a:t>
            </a:r>
            <a:r>
              <a:rPr lang="de-DE" sz="1400" dirty="0"/>
              <a:t>Nicht-diskriminierende Hilfe“</a:t>
            </a:r>
          </a:p>
          <a:p>
            <a:r>
              <a:rPr lang="de-DE" sz="1400" dirty="0"/>
              <a:t>„Schlacht von Solferino“: Gründung des Roten Kreuzes durch Henri Dunant 1863: </a:t>
            </a:r>
            <a:r>
              <a:rPr lang="de-DE" sz="1400" dirty="0" err="1"/>
              <a:t>Hifskommitee</a:t>
            </a:r>
            <a:r>
              <a:rPr lang="de-DE" sz="1400" dirty="0"/>
              <a:t> für verwundete Soldaten; Kriegsgefangene und Zivilbevölkerung</a:t>
            </a:r>
          </a:p>
          <a:p>
            <a:pPr marL="0" indent="0">
              <a:buNone/>
            </a:pPr>
            <a:r>
              <a:rPr lang="de-DE" sz="1400" dirty="0"/>
              <a:t>„Staatliche humanitäre Hilfe“ </a:t>
            </a:r>
          </a:p>
          <a:p>
            <a:r>
              <a:rPr lang="de-DE" sz="1400" dirty="0"/>
              <a:t>Entstehung System der humanitären Hilfe während/nach 2. Weltkrieg im </a:t>
            </a:r>
            <a:r>
              <a:rPr lang="de-DE" sz="1400" u="sng" dirty="0"/>
              <a:t>Kontext der europäischen Fluchtbewegungen</a:t>
            </a:r>
            <a:r>
              <a:rPr lang="de-DE" sz="1400" dirty="0"/>
              <a:t>, Gründung der großen internationalen Hilfsorganisationen z.B. CARE, UNHCR, OXFAM, IOM</a:t>
            </a:r>
          </a:p>
          <a:p>
            <a:r>
              <a:rPr lang="de-DE" sz="1400" dirty="0">
                <a:sym typeface="Wingdings" panose="05000000000000000000" pitchFamily="2" charset="2"/>
              </a:rPr>
              <a:t>Entwicklung und Etablierung der humanitären Prinzipien und des humanitären Völkerrechts (Genfer Abkommen von 1949 und Zusatzprotokolle von 1977)</a:t>
            </a:r>
          </a:p>
          <a:p>
            <a:r>
              <a:rPr lang="de-DE" sz="1400" dirty="0"/>
              <a:t>Bürgerkrieg Biafra (Nigeria) (1967-1970): „</a:t>
            </a:r>
            <a:r>
              <a:rPr lang="de-DE" sz="1400" dirty="0" err="1"/>
              <a:t>sans-frontièrism</a:t>
            </a:r>
            <a:r>
              <a:rPr lang="de-DE" sz="1400" dirty="0"/>
              <a:t>“: Gründung von neuen humanitären NGOs, z.B. Médecins Sans </a:t>
            </a:r>
            <a:r>
              <a:rPr lang="de-DE" sz="1400" dirty="0" err="1"/>
              <a:t>Frontières</a:t>
            </a:r>
            <a:r>
              <a:rPr lang="de-DE" sz="1400" dirty="0"/>
              <a:t> (MSF)</a:t>
            </a:r>
          </a:p>
          <a:p>
            <a:r>
              <a:rPr lang="de-DE" sz="1400" dirty="0">
                <a:sym typeface="Wingdings" panose="05000000000000000000" pitchFamily="2" charset="2"/>
              </a:rPr>
              <a:t>…BIS HEUTE…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DDC5CD-5C2C-4346-B925-61B9C8025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38" y="1258698"/>
            <a:ext cx="2605564" cy="17351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0EB1FE2-1FC0-02DF-0D8D-6D26500EF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44" y="3306599"/>
            <a:ext cx="2044843" cy="17351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89105DA-6057-B427-C2C4-EED0CA5F9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50" y="4485289"/>
            <a:ext cx="1592642" cy="22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0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BBC880-D2F8-E384-2973-76385AA0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88" y="939991"/>
            <a:ext cx="7462495" cy="769539"/>
          </a:xfrm>
        </p:spPr>
        <p:txBody>
          <a:bodyPr/>
          <a:lstStyle/>
          <a:p>
            <a:r>
              <a:rPr lang="de-DE" sz="2400" b="1" dirty="0"/>
              <a:t>Entstehung eines neues Forschungsfeldes der Humanitären Hilfe und Friedens- und Konfliktforschung </a:t>
            </a:r>
          </a:p>
        </p:txBody>
      </p:sp>
      <p:pic>
        <p:nvPicPr>
          <p:cNvPr id="15" name="Inhaltsplatzhalter 14" descr="Ein Bild, das Text, Flyer, Veröffentlichung, Buch enthält.&#10;&#10;Automatisch generierte Beschreibung">
            <a:extLst>
              <a:ext uri="{FF2B5EF4-FFF2-40B4-BE49-F238E27FC236}">
                <a16:creationId xmlns:a16="http://schemas.microsoft.com/office/drawing/2014/main" id="{C39AD62A-885A-F570-CDA3-9FFA0E1B3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787"/>
            <a:ext cx="3038314" cy="3038314"/>
          </a:xfrm>
        </p:spPr>
      </p:pic>
      <p:pic>
        <p:nvPicPr>
          <p:cNvPr id="17" name="Grafik 16" descr="Ein Bild, das Text, Screenshot, Veröffentlichung, Aufdruck enthält.&#10;&#10;Automatisch generierte Beschreibung">
            <a:extLst>
              <a:ext uri="{FF2B5EF4-FFF2-40B4-BE49-F238E27FC236}">
                <a16:creationId xmlns:a16="http://schemas.microsoft.com/office/drawing/2014/main" id="{6167581F-333F-A5A5-2EC1-F9B0AE0C3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24" y="2685874"/>
            <a:ext cx="2697784" cy="4316454"/>
          </a:xfrm>
          <a:prstGeom prst="rect">
            <a:avLst/>
          </a:prstGeom>
        </p:spPr>
      </p:pic>
      <p:pic>
        <p:nvPicPr>
          <p:cNvPr id="19" name="Grafik 18" descr="Ein Bild, das Pflanze, draußen, Gebäude, Screenshot enthält.&#10;&#10;Automatisch generierte Beschreibung">
            <a:extLst>
              <a:ext uri="{FF2B5EF4-FFF2-40B4-BE49-F238E27FC236}">
                <a16:creationId xmlns:a16="http://schemas.microsoft.com/office/drawing/2014/main" id="{68754474-0B16-5375-222E-D30534184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38" y="2493339"/>
            <a:ext cx="1975366" cy="29556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7CA439-2694-0754-E851-9AC51B6BF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753" y="3092677"/>
            <a:ext cx="2288464" cy="35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CBDF00-795B-36B2-C73A-81975923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/>
              <a:t>Nationales Bevölkerungsschutzsystem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B972E1-42D1-9FC1-27E6-2F72D49C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11" y="1908312"/>
            <a:ext cx="3668057" cy="4949688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Entstehung des Bevölkerungsschutzes nach Zweiten Weltkrieg als Luftschutzhilfsdienst </a:t>
            </a:r>
          </a:p>
          <a:p>
            <a:r>
              <a:rPr lang="de-DE" sz="1800" dirty="0"/>
              <a:t>Seit 1970er Jahren Zunahme an internationalen Einsätzen im Rahmen der humanitären Hilfe; </a:t>
            </a:r>
            <a:r>
              <a:rPr lang="de-DE" sz="1800" b="1" dirty="0"/>
              <a:t>„</a:t>
            </a:r>
            <a:r>
              <a:rPr lang="de-DE" sz="1800" b="1" dirty="0" err="1"/>
              <a:t>Katastrophisierung</a:t>
            </a:r>
            <a:r>
              <a:rPr lang="de-DE" sz="1800" b="1" dirty="0"/>
              <a:t>“ </a:t>
            </a:r>
            <a:r>
              <a:rPr lang="de-DE" sz="1800" dirty="0"/>
              <a:t>(Diebel 2017; Bragg 2015), neues Selbstbild als zivile und humanitäre Organisation fernab von jeglicher Kriegsunterstützungsleistung („im Dienst der Humanität“, THW)</a:t>
            </a:r>
          </a:p>
          <a:p>
            <a:r>
              <a:rPr lang="de-DE" sz="1800" dirty="0"/>
              <a:t>1977 Zusatzprotokolle Genfer Konventionen: staatlicher Zivilschutz als Teil des humanitären Völkerrechts, insb. IKRK (Neutralität)</a:t>
            </a:r>
          </a:p>
          <a:p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F1A269-6240-6E40-E22E-E284F8770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63" y="2011674"/>
            <a:ext cx="5199573" cy="38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1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600" y="1182300"/>
            <a:ext cx="6643781" cy="332219"/>
          </a:xfrm>
        </p:spPr>
        <p:txBody>
          <a:bodyPr/>
          <a:lstStyle/>
          <a:p>
            <a:r>
              <a:rPr lang="de-DE" sz="2400" b="1" dirty="0"/>
              <a:t>Internationale humanitäre Einsätze von Organisationen des Nationalen Bevölkerungsschutzes = Auslandskatastrophenhilfe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1600" dirty="0"/>
              <a:t>DRK: 1954-1959: Krankenhaus Pusan in Korea</a:t>
            </a:r>
          </a:p>
          <a:p>
            <a:r>
              <a:rPr lang="de-DE" sz="1600" dirty="0"/>
              <a:t>DRK 1956: Hilfszug nach Budapest (Aufstand in Ungarn)</a:t>
            </a:r>
          </a:p>
          <a:p>
            <a:r>
              <a:rPr lang="de-DE" sz="1600" dirty="0"/>
              <a:t>THW: 1956: Österreich: Notunterkünfte für Flüchtlinge aus Ungarn</a:t>
            </a:r>
          </a:p>
          <a:p>
            <a:r>
              <a:rPr lang="de-DE" sz="1600" dirty="0"/>
              <a:t>THW und DRK: 1963: Erdbeben Skopje</a:t>
            </a:r>
          </a:p>
          <a:p>
            <a:r>
              <a:rPr lang="de-DE" sz="1600" dirty="0"/>
              <a:t>THW: 1971: Pakistan: Sanitäre Installation in Flüchtlingslager </a:t>
            </a:r>
          </a:p>
          <a:p>
            <a:r>
              <a:rPr lang="de-DE" sz="1600" dirty="0"/>
              <a:t>DRK: Hospitalschiff Helgoland (1966-1972), „Schwimmendes Krankenhaus“, insb. Südvietnam/Vietnamkrieg</a:t>
            </a:r>
          </a:p>
          <a:p>
            <a:r>
              <a:rPr lang="de-DE" sz="1600" dirty="0"/>
              <a:t>THW: 1974: Zypern: Erkundungen, Beratungen für den Bau von Flüchtlingslagern </a:t>
            </a:r>
          </a:p>
          <a:p>
            <a:r>
              <a:rPr lang="de-DE" sz="1600" dirty="0"/>
              <a:t>DRK: MS Flora (1979-1983), 1979-1981: Indonesien („</a:t>
            </a:r>
            <a:r>
              <a:rPr lang="de-DE" sz="1600" dirty="0" err="1"/>
              <a:t>boat-people</a:t>
            </a:r>
            <a:r>
              <a:rPr lang="de-DE" sz="1600" dirty="0"/>
              <a:t>“)</a:t>
            </a:r>
          </a:p>
          <a:p>
            <a:r>
              <a:rPr lang="de-DE" sz="1600" dirty="0"/>
              <a:t>DRK 1981-82: Hilfstransporte nach Polen</a:t>
            </a:r>
          </a:p>
          <a:p>
            <a:r>
              <a:rPr lang="de-DE" sz="1600" dirty="0"/>
              <a:t>DRK: 1982 Aufbau Flüchtlingslager für afghanische Flüchtlinge in Pakistan</a:t>
            </a:r>
          </a:p>
          <a:p>
            <a:r>
              <a:rPr lang="de-DE" sz="1600" dirty="0"/>
              <a:t>ASB: 1985: Flüchtlingshilfe Sudan/Eritrea/Tschad (Hilfsgüter) </a:t>
            </a:r>
          </a:p>
          <a:p>
            <a:r>
              <a:rPr lang="de-DE" sz="1600" dirty="0"/>
              <a:t>ASB: 1986/87: Flüchtlingshilfe Äthiopien (Aufbau LKW-Reparaturwerkstatt)</a:t>
            </a:r>
          </a:p>
          <a:p>
            <a:r>
              <a:rPr lang="de-DE" sz="2400" b="1" dirty="0"/>
              <a:t>…..BIS HEUTE….</a:t>
            </a:r>
          </a:p>
          <a:p>
            <a:endParaRPr lang="de-DE" sz="600" dirty="0"/>
          </a:p>
          <a:p>
            <a:endParaRPr lang="de-DE" sz="600" dirty="0"/>
          </a:p>
          <a:p>
            <a:endParaRPr lang="de-DE" sz="600" dirty="0"/>
          </a:p>
          <a:p>
            <a:endParaRPr lang="de-DE" sz="600" dirty="0"/>
          </a:p>
          <a:p>
            <a:pPr lvl="1"/>
            <a:endParaRPr lang="de-DE" sz="600" dirty="0"/>
          </a:p>
          <a:p>
            <a:endParaRPr lang="de-DE" sz="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CE1383-C49B-2EA5-BC41-248231C71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5" t="-800" r="4412" b="3607"/>
          <a:stretch/>
        </p:blipFill>
        <p:spPr>
          <a:xfrm rot="16200000">
            <a:off x="6874895" y="4171122"/>
            <a:ext cx="2349240" cy="2961274"/>
          </a:xfrm>
          <a:prstGeom prst="rect">
            <a:avLst/>
          </a:prstGeom>
        </p:spPr>
      </p:pic>
      <p:pic>
        <p:nvPicPr>
          <p:cNvPr id="5" name="Grafik 4" descr="Ein Bild, das draußen, Kleidung, Person, Mann enthält.&#10;&#10;Automatisch generierte Beschreibung">
            <a:extLst>
              <a:ext uri="{FF2B5EF4-FFF2-40B4-BE49-F238E27FC236}">
                <a16:creationId xmlns:a16="http://schemas.microsoft.com/office/drawing/2014/main" id="{9A02D989-21E9-00DD-F22E-B91C37E75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19" y="1959129"/>
            <a:ext cx="2566292" cy="19013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67436F3-C704-61A9-AA3C-6C9336A812CD}"/>
              </a:ext>
            </a:extLst>
          </p:cNvPr>
          <p:cNvSpPr txBox="1"/>
          <p:nvPr/>
        </p:nvSpPr>
        <p:spPr>
          <a:xfrm>
            <a:off x="6954819" y="3860518"/>
            <a:ext cx="251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Der erste Auslandseinsatz von 1953 bildete den Startschuss für die weitere Entwicklung und technische Professionalisierung der Auslandsarbeit des THW. Quelle: </a:t>
            </a:r>
            <a:r>
              <a:rPr lang="de-DE" sz="800" i="1" dirty="0"/>
              <a:t>THW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8618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9ED956-98EE-4B92-C8A3-E7AAF542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1363653"/>
            <a:ext cx="8212149" cy="209115"/>
          </a:xfrm>
        </p:spPr>
        <p:txBody>
          <a:bodyPr/>
          <a:lstStyle/>
          <a:p>
            <a:r>
              <a:rPr lang="de-DE" sz="2400" b="1" dirty="0"/>
              <a:t>Fortlaufende Internationalisierung des Katastrophenschutzes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D32819-73C5-0FB1-3CAB-5AE4E7B6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23" y="2179532"/>
            <a:ext cx="4240080" cy="42022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Multi-/bilaterale grenzüberschreitende Zusammenarbeit </a:t>
            </a:r>
          </a:p>
          <a:p>
            <a:pPr marL="623293" lvl="2" indent="-285750"/>
            <a:r>
              <a:rPr lang="de-DE" sz="1600" dirty="0"/>
              <a:t>z.B. EMRIC,</a:t>
            </a:r>
          </a:p>
          <a:p>
            <a:pPr marL="623293" lvl="2" indent="-285750"/>
            <a:r>
              <a:rPr lang="de-DE" sz="1600" dirty="0"/>
              <a:t> bilaterale Katastrophenhilfeleistungs-Abkommen mit allen neun Nachbarstaaten, </a:t>
            </a:r>
          </a:p>
          <a:p>
            <a:pPr marL="623293" lvl="2" indent="-285750"/>
            <a:r>
              <a:rPr lang="de-DE" sz="1600" dirty="0"/>
              <a:t>Council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Baltic </a:t>
            </a:r>
            <a:r>
              <a:rPr lang="de-DE" sz="1600" dirty="0" err="1"/>
              <a:t>Sea</a:t>
            </a:r>
            <a:r>
              <a:rPr lang="de-DE" sz="1600" dirty="0"/>
              <a:t> States</a:t>
            </a:r>
          </a:p>
          <a:p>
            <a:pPr marL="168772" lvl="1" indent="0">
              <a:buNone/>
            </a:pPr>
            <a:endParaRPr lang="de-DE" sz="163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Union </a:t>
            </a:r>
            <a:r>
              <a:rPr lang="de-DE" sz="1800" dirty="0" err="1"/>
              <a:t>Civil</a:t>
            </a:r>
            <a:r>
              <a:rPr lang="de-DE" sz="1800" dirty="0"/>
              <a:t> </a:t>
            </a:r>
            <a:r>
              <a:rPr lang="de-DE" sz="1800" dirty="0" err="1"/>
              <a:t>Protection</a:t>
            </a:r>
            <a:r>
              <a:rPr lang="de-DE" sz="1800" dirty="0"/>
              <a:t> </a:t>
            </a:r>
            <a:r>
              <a:rPr lang="de-DE" sz="1800" dirty="0" err="1"/>
              <a:t>Mechanism</a:t>
            </a:r>
            <a:r>
              <a:rPr lang="de-DE" sz="1800" dirty="0"/>
              <a:t> (UCPM); RESCEU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Zertifizierung von nationalen Einheiten für UCPM-Einsätze/INSARAG-Einheiten (THW); RESCEU-Flugzeuge werden von nationalen Strukturen gehostet</a:t>
            </a:r>
          </a:p>
        </p:txBody>
      </p:sp>
      <p:pic>
        <p:nvPicPr>
          <p:cNvPr id="6" name="Grafik 5" descr="Fragende Höhleneule, die erwartungsvoll guckt">
            <a:extLst>
              <a:ext uri="{FF2B5EF4-FFF2-40B4-BE49-F238E27FC236}">
                <a16:creationId xmlns:a16="http://schemas.microsoft.com/office/drawing/2014/main" id="{5AE0F679-0493-F222-6088-9F78A0B9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57" y="1813626"/>
            <a:ext cx="1812020" cy="125903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4A64905-4357-9DFD-6548-D3C4D4271DCF}"/>
              </a:ext>
            </a:extLst>
          </p:cNvPr>
          <p:cNvSpPr txBox="1"/>
          <p:nvPr/>
        </p:nvSpPr>
        <p:spPr>
          <a:xfrm>
            <a:off x="7013196" y="2826441"/>
            <a:ext cx="142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Kein Forschungsfeld…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2A7DA7F-22B8-E59E-B5BE-AB664331A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90416"/>
            <a:ext cx="4572000" cy="32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0DCC83CEBED740B110D15C46D7046D" ma:contentTypeVersion="17" ma:contentTypeDescription="Ein neues Dokument erstellen." ma:contentTypeScope="" ma:versionID="9e1e62f131ddba8640f44345834ce07c">
  <xsd:schema xmlns:xsd="http://www.w3.org/2001/XMLSchema" xmlns:xs="http://www.w3.org/2001/XMLSchema" xmlns:p="http://schemas.microsoft.com/office/2006/metadata/properties" xmlns:ns2="779b3b5a-1254-4b20-af2c-3f72f2ca6181" xmlns:ns3="eda09187-6922-4aef-9242-ab810bc168c4" targetNamespace="http://schemas.microsoft.com/office/2006/metadata/properties" ma:root="true" ma:fieldsID="281fd1b37fce27455b5def0f144fe6d1" ns2:_="" ns3:_="">
    <xsd:import namespace="779b3b5a-1254-4b20-af2c-3f72f2ca6181"/>
    <xsd:import namespace="eda09187-6922-4aef-9242-ab810bc16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b3b5a-1254-4b20-af2c-3f72f2ca61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4b39db1-347c-4181-aca3-8bddfe9996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09187-6922-4aef-9242-ab810bc16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143a0d-8387-4786-ba92-96ca93bf4969}" ma:internalName="TaxCatchAll" ma:showField="CatchAllData" ma:web="eda09187-6922-4aef-9242-ab810bc16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5872A-0161-4E86-A6CC-1E88FE994178}"/>
</file>

<file path=customXml/itemProps2.xml><?xml version="1.0" encoding="utf-8"?>
<ds:datastoreItem xmlns:ds="http://schemas.openxmlformats.org/officeDocument/2006/customXml" ds:itemID="{5CAF5035-23DB-405C-86B1-AE0C2DAFBE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Bildschirmpräsentation (4:3)</PresentationFormat>
  <Paragraphs>150</Paragraphs>
  <Slides>15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Larissa</vt:lpstr>
      <vt:lpstr>1_Larissa</vt:lpstr>
      <vt:lpstr>Perspektiven der Wissenschaft auf die Katastrophenhilfe und –bewältigung im Ausland und Inland</vt:lpstr>
      <vt:lpstr>Hintergrund </vt:lpstr>
      <vt:lpstr>PowerPoint-Präsentation</vt:lpstr>
      <vt:lpstr>Worüber reden wir in der Alten Welt? </vt:lpstr>
      <vt:lpstr>Entstehung der Humanitären Hilfe </vt:lpstr>
      <vt:lpstr>Entstehung eines neues Forschungsfeldes der Humanitären Hilfe und Friedens- und Konfliktforschung </vt:lpstr>
      <vt:lpstr>Nationales Bevölkerungsschutzsystem</vt:lpstr>
      <vt:lpstr>Internationale humanitäre Einsätze von Organisationen des Nationalen Bevölkerungsschutzes = Auslandskatastrophenhilfe</vt:lpstr>
      <vt:lpstr>Fortlaufende Internationalisierung des Katastrophenschutzes </vt:lpstr>
      <vt:lpstr>Worüber reden wir in der Neuen Welt?  </vt:lpstr>
      <vt:lpstr>Worüber reden wir in der Neuen Welt?  </vt:lpstr>
      <vt:lpstr>Worüber reden wir in der Neuen Welt?  </vt:lpstr>
      <vt:lpstr>Herausforderungen/Hinderungsgründe für Austausch national-International</vt:lpstr>
      <vt:lpstr>Fazit </vt:lpstr>
      <vt:lpstr>Vielen Dank für die Aufmerksamkeit!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Perspektiven der Wissenschaft auf die Katastrophenhilfe und –bewältigung im Ausland und Inland</dc:title>
  <dc:creator>Cordula Dittmer (KFS)</dc:creator>
  <cp:lastModifiedBy>C D</cp:lastModifiedBy>
  <cp:revision>24</cp:revision>
  <dcterms:created xsi:type="dcterms:W3CDTF">2023-11-02T08:32:26Z</dcterms:created>
  <dcterms:modified xsi:type="dcterms:W3CDTF">2023-11-10T08:53:30Z</dcterms:modified>
</cp:coreProperties>
</file>